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61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</p:sldIdLst>
  <p:sldSz cy="5143500" cx="9144000"/>
  <p:notesSz cx="6858000" cy="9144000"/>
  <p:embeddedFontLst>
    <p:embeddedFont>
      <p:font typeface="Montserrat SemiBold"/>
      <p:regular r:id="rId26"/>
      <p:bold r:id="rId27"/>
      <p:italic r:id="rId28"/>
      <p:boldItalic r:id="rId29"/>
    </p:embeddedFont>
    <p:embeddedFont>
      <p:font typeface="Gugi"/>
      <p:regular r:id="rId30"/>
    </p:embeddedFont>
    <p:embeddedFont>
      <p:font typeface="Montserrat"/>
      <p:regular r:id="rId31"/>
      <p:bold r:id="rId32"/>
      <p:italic r:id="rId33"/>
      <p:boldItalic r:id="rId34"/>
    </p:embeddedFont>
    <p:embeddedFont>
      <p:font typeface="Poppins"/>
      <p:regular r:id="rId35"/>
      <p:bold r:id="rId36"/>
      <p:italic r:id="rId37"/>
      <p:boldItalic r:id="rId38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6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26" Type="http://schemas.openxmlformats.org/officeDocument/2006/relationships/font" Target="fonts/MontserratSemiBold-regular.fntdata"/><Relationship Id="rId25" Type="http://schemas.openxmlformats.org/officeDocument/2006/relationships/slide" Target="slides/slide21.xml"/><Relationship Id="rId28" Type="http://schemas.openxmlformats.org/officeDocument/2006/relationships/font" Target="fonts/MontserratSemiBold-italic.fntdata"/><Relationship Id="rId27" Type="http://schemas.openxmlformats.org/officeDocument/2006/relationships/font" Target="fonts/MontserratSemiBold-bold.fntdata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29" Type="http://schemas.openxmlformats.org/officeDocument/2006/relationships/font" Target="fonts/MontserratSemiBold-boldItalic.fntdata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31" Type="http://schemas.openxmlformats.org/officeDocument/2006/relationships/font" Target="fonts/Montserrat-regular.fntdata"/><Relationship Id="rId30" Type="http://schemas.openxmlformats.org/officeDocument/2006/relationships/font" Target="fonts/Gugi-regular.fntdata"/><Relationship Id="rId11" Type="http://schemas.openxmlformats.org/officeDocument/2006/relationships/slide" Target="slides/slide7.xml"/><Relationship Id="rId33" Type="http://schemas.openxmlformats.org/officeDocument/2006/relationships/font" Target="fonts/Montserrat-italic.fntdata"/><Relationship Id="rId10" Type="http://schemas.openxmlformats.org/officeDocument/2006/relationships/slide" Target="slides/slide6.xml"/><Relationship Id="rId32" Type="http://schemas.openxmlformats.org/officeDocument/2006/relationships/font" Target="fonts/Montserrat-bold.fntdata"/><Relationship Id="rId13" Type="http://schemas.openxmlformats.org/officeDocument/2006/relationships/slide" Target="slides/slide9.xml"/><Relationship Id="rId35" Type="http://schemas.openxmlformats.org/officeDocument/2006/relationships/font" Target="fonts/Poppins-regular.fntdata"/><Relationship Id="rId12" Type="http://schemas.openxmlformats.org/officeDocument/2006/relationships/slide" Target="slides/slide8.xml"/><Relationship Id="rId34" Type="http://schemas.openxmlformats.org/officeDocument/2006/relationships/font" Target="fonts/Montserrat-boldItalic.fntdata"/><Relationship Id="rId15" Type="http://schemas.openxmlformats.org/officeDocument/2006/relationships/slide" Target="slides/slide11.xml"/><Relationship Id="rId37" Type="http://schemas.openxmlformats.org/officeDocument/2006/relationships/font" Target="fonts/Poppins-italic.fntdata"/><Relationship Id="rId14" Type="http://schemas.openxmlformats.org/officeDocument/2006/relationships/slide" Target="slides/slide10.xml"/><Relationship Id="rId36" Type="http://schemas.openxmlformats.org/officeDocument/2006/relationships/font" Target="fonts/Poppins-bold.fntdata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38" Type="http://schemas.openxmlformats.org/officeDocument/2006/relationships/font" Target="fonts/Poppins-boldItalic.fntdata"/><Relationship Id="rId19" Type="http://schemas.openxmlformats.org/officeDocument/2006/relationships/slide" Target="slides/slide15.xml"/><Relationship Id="rId18" Type="http://schemas.openxmlformats.org/officeDocument/2006/relationships/slide" Target="slides/slide1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32d9a9fa8d1_0_3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g32d9a9fa8d1_0_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32d9a9fa8d1_0_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3" name="Google Shape;133;g32d9a9fa8d1_0_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3644d3211d5_0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" name="Google Shape;145;g3644d3211d5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g3f32a9bf761_0_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6" name="Google Shape;156;g3f32a9bf761_0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gaa360ef6bc980f7_24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5" name="Google Shape;165;gaa360ef6bc980f7_2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g3c44518f04a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4" name="Google Shape;174;g3c44518f04a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g3971c738170_0_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3" name="Google Shape;183;g3971c738170_0_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g3c44518f04a_0_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4" name="Google Shape;194;g3c44518f04a_0_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gaa360ef6bc980f7_24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0" name="Google Shape;200;gaa360ef6bc980f7_2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gaa360ef6bc980f7_25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6" name="Google Shape;206;gaa360ef6bc980f7_25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gaa360ef6bc980f7_26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2" name="Google Shape;212;gaa360ef6bc980f7_26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aa360ef6bc980f7_22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" name="Google Shape;69;gaa360ef6bc980f7_2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gaa360ef6bc980f7_27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0" name="Google Shape;220;gaa360ef6bc980f7_27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g3c44518f04a_0_4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6" name="Google Shape;226;g3c44518f04a_0_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3971c738170_0_2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Google Shape;75;g3971c738170_0_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aa360ef6bc980f7_13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Google Shape;86;gaa360ef6bc980f7_1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aa360ef6bc980f7_15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Google Shape;97;gaa360ef6bc980f7_15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800">
              <a:solidFill>
                <a:srgbClr val="373737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>
                <a:solidFill>
                  <a:srgbClr val="373737"/>
                </a:solidFill>
                <a:latin typeface="Poppins"/>
                <a:ea typeface="Poppins"/>
                <a:cs typeface="Poppins"/>
                <a:sym typeface="Poppins"/>
              </a:rPr>
              <a:t>Contributing to the field of awareness-based systems change </a:t>
            </a:r>
            <a:endParaRPr sz="1800">
              <a:solidFill>
                <a:srgbClr val="373737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rgbClr val="373737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rgbClr val="373737"/>
                </a:solidFill>
                <a:latin typeface="Poppins"/>
                <a:ea typeface="Poppins"/>
                <a:cs typeface="Poppins"/>
                <a:sym typeface="Poppins"/>
              </a:rPr>
              <a:t>See the work of Meadows, Senge, Koenig, Scharmer, Pomeroy, Boell.</a:t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aa360ef6bc980f7_15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" name="Google Shape;104;gaa360ef6bc980f7_15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aa360ef6bc980f7_16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" name="Google Shape;111;gaa360ef6bc980f7_1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gaa360ef6bc980f7_14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1" name="Google Shape;121;gaa360ef6bc980f7_1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39798c19708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Google Shape;126;g39798c19708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2.jp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2.jp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 1">
  <p:cSld name="BIG_NUMBER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hasCustomPrompt="1" type="title"/>
          </p:nvPr>
        </p:nvSpPr>
        <p:spPr>
          <a:xfrm>
            <a:off x="311700" y="1726300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 2">
  <p:cSld name="BIG_NUMBER_2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4"/>
          <p:cNvSpPr txBox="1"/>
          <p:nvPr>
            <p:ph hasCustomPrompt="1" type="title"/>
          </p:nvPr>
        </p:nvSpPr>
        <p:spPr>
          <a:xfrm>
            <a:off x="311700" y="1726300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2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0" Type="http://schemas.openxmlformats.org/officeDocument/2006/relationships/hyperlink" Target="http://creativecommons.org/licenses/by-nc/4.0/" TargetMode="External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8.png"/><Relationship Id="rId4" Type="http://schemas.openxmlformats.org/officeDocument/2006/relationships/image" Target="../media/image6.png"/><Relationship Id="rId9" Type="http://schemas.openxmlformats.org/officeDocument/2006/relationships/image" Target="../media/image5.png"/><Relationship Id="rId5" Type="http://schemas.openxmlformats.org/officeDocument/2006/relationships/hyperlink" Target="https://dayofclimate.mit.edu/" TargetMode="External"/><Relationship Id="rId6" Type="http://schemas.openxmlformats.org/officeDocument/2006/relationships/image" Target="../media/image27.png"/><Relationship Id="rId7" Type="http://schemas.openxmlformats.org/officeDocument/2006/relationships/image" Target="../media/image2.png"/><Relationship Id="rId8" Type="http://schemas.openxmlformats.org/officeDocument/2006/relationships/image" Target="../media/image1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9.png"/><Relationship Id="rId4" Type="http://schemas.openxmlformats.org/officeDocument/2006/relationships/image" Target="../media/image5.png"/><Relationship Id="rId5" Type="http://schemas.openxmlformats.org/officeDocument/2006/relationships/hyperlink" Target="http://creativecommons.org/licenses/by-nc/4.0/" TargetMode="External"/><Relationship Id="rId6" Type="http://schemas.openxmlformats.org/officeDocument/2006/relationships/image" Target="../media/image27.png"/><Relationship Id="rId7" Type="http://schemas.openxmlformats.org/officeDocument/2006/relationships/hyperlink" Target="https://dayofclimate.mit.edu/" TargetMode="External"/><Relationship Id="rId8" Type="http://schemas.openxmlformats.org/officeDocument/2006/relationships/image" Target="../media/image2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19.png"/><Relationship Id="rId5" Type="http://schemas.openxmlformats.org/officeDocument/2006/relationships/hyperlink" Target="http://creativecommons.org/licenses/by-nc/4.0/" TargetMode="External"/><Relationship Id="rId6" Type="http://schemas.openxmlformats.org/officeDocument/2006/relationships/image" Target="../media/image27.png"/><Relationship Id="rId7" Type="http://schemas.openxmlformats.org/officeDocument/2006/relationships/hyperlink" Target="https://dayofclimate.mit.edu/" TargetMode="External"/><Relationship Id="rId8" Type="http://schemas.openxmlformats.org/officeDocument/2006/relationships/image" Target="../media/image2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6.png"/><Relationship Id="rId4" Type="http://schemas.openxmlformats.org/officeDocument/2006/relationships/image" Target="../media/image27.png"/><Relationship Id="rId5" Type="http://schemas.openxmlformats.org/officeDocument/2006/relationships/image" Target="../media/image15.png"/><Relationship Id="rId6" Type="http://schemas.openxmlformats.org/officeDocument/2006/relationships/image" Target="../media/image2.png"/><Relationship Id="rId7" Type="http://schemas.openxmlformats.org/officeDocument/2006/relationships/hyperlink" Target="https://dayofclimate.mit.edu/" TargetMode="Externa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6.png"/><Relationship Id="rId4" Type="http://schemas.openxmlformats.org/officeDocument/2006/relationships/image" Target="../media/image14.png"/><Relationship Id="rId5" Type="http://schemas.openxmlformats.org/officeDocument/2006/relationships/image" Target="../media/image27.png"/><Relationship Id="rId6" Type="http://schemas.openxmlformats.org/officeDocument/2006/relationships/image" Target="../media/image2.png"/><Relationship Id="rId7" Type="http://schemas.openxmlformats.org/officeDocument/2006/relationships/hyperlink" Target="https://dayofclimate.mit.edu/" TargetMode="Externa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6.png"/><Relationship Id="rId4" Type="http://schemas.openxmlformats.org/officeDocument/2006/relationships/image" Target="../media/image16.png"/><Relationship Id="rId5" Type="http://schemas.openxmlformats.org/officeDocument/2006/relationships/image" Target="../media/image27.png"/><Relationship Id="rId6" Type="http://schemas.openxmlformats.org/officeDocument/2006/relationships/image" Target="../media/image2.png"/><Relationship Id="rId7" Type="http://schemas.openxmlformats.org/officeDocument/2006/relationships/hyperlink" Target="https://dayofclimate.mit.edu/" TargetMode="Externa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5.png"/><Relationship Id="rId4" Type="http://schemas.openxmlformats.org/officeDocument/2006/relationships/image" Target="../media/image27.png"/><Relationship Id="rId9" Type="http://schemas.openxmlformats.org/officeDocument/2006/relationships/hyperlink" Target="http://creativecommons.org/licenses/by-nc/4.0/" TargetMode="External"/><Relationship Id="rId5" Type="http://schemas.openxmlformats.org/officeDocument/2006/relationships/hyperlink" Target="https://dayofclimate.mit.edu/" TargetMode="External"/><Relationship Id="rId6" Type="http://schemas.openxmlformats.org/officeDocument/2006/relationships/image" Target="../media/image2.png"/><Relationship Id="rId7" Type="http://schemas.openxmlformats.org/officeDocument/2006/relationships/image" Target="../media/image9.png"/><Relationship Id="rId8" Type="http://schemas.openxmlformats.org/officeDocument/2006/relationships/image" Target="../media/image26.jp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6.png"/><Relationship Id="rId4" Type="http://schemas.openxmlformats.org/officeDocument/2006/relationships/image" Target="../media/image17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6.png"/><Relationship Id="rId4" Type="http://schemas.openxmlformats.org/officeDocument/2006/relationships/image" Target="../media/image22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6.png"/><Relationship Id="rId4" Type="http://schemas.openxmlformats.org/officeDocument/2006/relationships/image" Target="../media/image20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6.png"/><Relationship Id="rId4" Type="http://schemas.openxmlformats.org/officeDocument/2006/relationships/image" Target="../media/image24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6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6.png"/><Relationship Id="rId4" Type="http://schemas.openxmlformats.org/officeDocument/2006/relationships/image" Target="../media/image25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8.png"/><Relationship Id="rId4" Type="http://schemas.openxmlformats.org/officeDocument/2006/relationships/image" Target="../media/image6.png"/><Relationship Id="rId5" Type="http://schemas.openxmlformats.org/officeDocument/2006/relationships/hyperlink" Target="https://dayofclimate.mit.edu/" TargetMode="External"/><Relationship Id="rId6" Type="http://schemas.openxmlformats.org/officeDocument/2006/relationships/image" Target="../media/image2.png"/><Relationship Id="rId7" Type="http://schemas.openxmlformats.org/officeDocument/2006/relationships/image" Target="../media/image1.png"/><Relationship Id="rId8" Type="http://schemas.openxmlformats.org/officeDocument/2006/relationships/image" Target="../media/image23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5.png"/><Relationship Id="rId4" Type="http://schemas.openxmlformats.org/officeDocument/2006/relationships/hyperlink" Target="http://creativecommons.org/licenses/by-nc/4.0/" TargetMode="External"/><Relationship Id="rId9" Type="http://schemas.openxmlformats.org/officeDocument/2006/relationships/image" Target="../media/image4.png"/><Relationship Id="rId5" Type="http://schemas.openxmlformats.org/officeDocument/2006/relationships/image" Target="../media/image27.png"/><Relationship Id="rId6" Type="http://schemas.openxmlformats.org/officeDocument/2006/relationships/hyperlink" Target="https://dayofclimate.mit.edu/" TargetMode="External"/><Relationship Id="rId7" Type="http://schemas.openxmlformats.org/officeDocument/2006/relationships/image" Target="../media/image2.png"/><Relationship Id="rId8" Type="http://schemas.openxmlformats.org/officeDocument/2006/relationships/image" Target="../media/image9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6.png"/><Relationship Id="rId4" Type="http://schemas.openxmlformats.org/officeDocument/2006/relationships/image" Target="../media/image5.png"/><Relationship Id="rId5" Type="http://schemas.openxmlformats.org/officeDocument/2006/relationships/hyperlink" Target="http://creativecommons.org/licenses/by-nc/4.0/" TargetMode="External"/><Relationship Id="rId6" Type="http://schemas.openxmlformats.org/officeDocument/2006/relationships/image" Target="../media/image27.png"/><Relationship Id="rId7" Type="http://schemas.openxmlformats.org/officeDocument/2006/relationships/hyperlink" Target="https://dayofclimate.mit.edu/" TargetMode="External"/><Relationship Id="rId8" Type="http://schemas.openxmlformats.org/officeDocument/2006/relationships/image" Target="../media/image2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0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1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3.png"/><Relationship Id="rId4" Type="http://schemas.openxmlformats.org/officeDocument/2006/relationships/image" Target="../media/image21.png"/><Relationship Id="rId5" Type="http://schemas.openxmlformats.org/officeDocument/2006/relationships/image" Target="../media/image18.png"/><Relationship Id="rId6" Type="http://schemas.openxmlformats.org/officeDocument/2006/relationships/image" Target="../media/image7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6.png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Google Shape;58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59" name="Google Shape;59;p15"/>
          <p:cNvSpPr txBox="1"/>
          <p:nvPr/>
        </p:nvSpPr>
        <p:spPr>
          <a:xfrm>
            <a:off x="41550" y="1202215"/>
            <a:ext cx="16731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800">
                <a:solidFill>
                  <a:schemeClr val="lt1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dayofclimate.mit.edu</a:t>
            </a:r>
            <a:endParaRPr b="1"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0" name="Google Shape;60;p15"/>
          <p:cNvSpPr txBox="1"/>
          <p:nvPr/>
        </p:nvSpPr>
        <p:spPr>
          <a:xfrm>
            <a:off x="260100" y="1472650"/>
            <a:ext cx="7605000" cy="165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500">
                <a:solidFill>
                  <a:srgbClr val="2E7D32"/>
                </a:solidFill>
                <a:latin typeface="Gugi"/>
                <a:ea typeface="Gugi"/>
                <a:cs typeface="Gugi"/>
                <a:sym typeface="Gugi"/>
              </a:rPr>
              <a:t>The Systems That Shape Climate Change</a:t>
            </a:r>
            <a:endParaRPr b="1" sz="4500">
              <a:solidFill>
                <a:srgbClr val="2E7D32"/>
              </a:solidFill>
              <a:latin typeface="Gugi"/>
              <a:ea typeface="Gugi"/>
              <a:cs typeface="Gugi"/>
              <a:sym typeface="Gugi"/>
            </a:endParaRPr>
          </a:p>
        </p:txBody>
      </p:sp>
      <p:sp>
        <p:nvSpPr>
          <p:cNvPr id="61" name="Google Shape;61;p15"/>
          <p:cNvSpPr txBox="1"/>
          <p:nvPr/>
        </p:nvSpPr>
        <p:spPr>
          <a:xfrm>
            <a:off x="180975" y="3000450"/>
            <a:ext cx="6135000" cy="462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solidFill>
                  <a:srgbClr val="2E7D32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Grades 8-12+ </a:t>
            </a:r>
            <a:endParaRPr sz="2200">
              <a:solidFill>
                <a:srgbClr val="2E7D3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62" name="Google Shape;62;p1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304950" y="223725"/>
            <a:ext cx="1673098" cy="1035889"/>
          </a:xfrm>
          <a:prstGeom prst="rect">
            <a:avLst/>
          </a:prstGeom>
          <a:noFill/>
          <a:ln>
            <a:noFill/>
          </a:ln>
        </p:spPr>
      </p:pic>
      <p:pic>
        <p:nvPicPr>
          <p:cNvPr id="63" name="Google Shape;63;p15"/>
          <p:cNvPicPr preferRelativeResize="0"/>
          <p:nvPr/>
        </p:nvPicPr>
        <p:blipFill rotWithShape="1">
          <a:blip r:embed="rId7">
            <a:alphaModFix/>
          </a:blip>
          <a:srcRect b="8634" l="0" r="0" t="0"/>
          <a:stretch/>
        </p:blipFill>
        <p:spPr>
          <a:xfrm>
            <a:off x="257175" y="174350"/>
            <a:ext cx="1241850" cy="1134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Google Shape;64;p15" title="SAL_sub-brand_lockup_two-line_rgb_white.png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260100" y="4331401"/>
            <a:ext cx="2700928" cy="462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5" name="Google Shape;65;p15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7908825" y="3905525"/>
            <a:ext cx="1011402" cy="354000"/>
          </a:xfrm>
          <a:prstGeom prst="rect">
            <a:avLst/>
          </a:prstGeom>
          <a:noFill/>
          <a:ln>
            <a:noFill/>
          </a:ln>
        </p:spPr>
      </p:pic>
      <p:sp>
        <p:nvSpPr>
          <p:cNvPr id="66" name="Google Shape;66;p15"/>
          <p:cNvSpPr txBox="1"/>
          <p:nvPr/>
        </p:nvSpPr>
        <p:spPr>
          <a:xfrm>
            <a:off x="5526850" y="4287763"/>
            <a:ext cx="34512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2E7D32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All curriculum materials are licensed </a:t>
            </a:r>
            <a:br>
              <a:rPr lang="en" sz="1000">
                <a:solidFill>
                  <a:srgbClr val="2E7D32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</a:br>
            <a:r>
              <a:rPr lang="en" sz="1000">
                <a:solidFill>
                  <a:srgbClr val="2E7D32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under a </a:t>
            </a:r>
            <a:r>
              <a:rPr lang="en" sz="1000">
                <a:solidFill>
                  <a:srgbClr val="2E7D3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10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Creative Commons Attribution- NonCommercial 4.0 International License</a:t>
            </a:r>
            <a:r>
              <a:rPr lang="en" sz="1000">
                <a:solidFill>
                  <a:srgbClr val="2E7D32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.</a:t>
            </a:r>
            <a:endParaRPr sz="1000">
              <a:solidFill>
                <a:srgbClr val="2E7D3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5" name="Google Shape;135;p24" title="wheel-of-emotions_1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99025" y="-1794825"/>
            <a:ext cx="5261350" cy="693832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6" name="Google Shape;136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16075" y="3956375"/>
            <a:ext cx="1011402" cy="354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7" name="Google Shape;137;p24"/>
          <p:cNvSpPr txBox="1"/>
          <p:nvPr/>
        </p:nvSpPr>
        <p:spPr>
          <a:xfrm>
            <a:off x="123225" y="4310363"/>
            <a:ext cx="34512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2E7D32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All curriculum materials are licensed </a:t>
            </a:r>
            <a:br>
              <a:rPr lang="en" sz="1000">
                <a:solidFill>
                  <a:srgbClr val="2E7D32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</a:br>
            <a:r>
              <a:rPr lang="en" sz="1000">
                <a:solidFill>
                  <a:srgbClr val="2E7D32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under a </a:t>
            </a:r>
            <a:r>
              <a:rPr lang="en" sz="1000">
                <a:solidFill>
                  <a:srgbClr val="2E7D3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Creative Commons Attribution- NonCommercial 4.0 International License</a:t>
            </a:r>
            <a:r>
              <a:rPr lang="en" sz="1000">
                <a:solidFill>
                  <a:srgbClr val="2E7D32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.</a:t>
            </a:r>
            <a:endParaRPr sz="1000">
              <a:solidFill>
                <a:srgbClr val="2E7D3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138" name="Google Shape;138;p2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304950" y="223725"/>
            <a:ext cx="1673098" cy="1035889"/>
          </a:xfrm>
          <a:prstGeom prst="rect">
            <a:avLst/>
          </a:prstGeom>
          <a:noFill/>
          <a:ln>
            <a:noFill/>
          </a:ln>
        </p:spPr>
      </p:pic>
      <p:sp>
        <p:nvSpPr>
          <p:cNvPr id="139" name="Google Shape;139;p24"/>
          <p:cNvSpPr txBox="1"/>
          <p:nvPr/>
        </p:nvSpPr>
        <p:spPr>
          <a:xfrm>
            <a:off x="41550" y="1202215"/>
            <a:ext cx="16731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800">
                <a:solidFill>
                  <a:schemeClr val="lt1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7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dayofclimate.mit.edu</a:t>
            </a:r>
            <a:endParaRPr b="1"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40" name="Google Shape;140;p24"/>
          <p:cNvPicPr preferRelativeResize="0"/>
          <p:nvPr/>
        </p:nvPicPr>
        <p:blipFill rotWithShape="1">
          <a:blip r:embed="rId8">
            <a:alphaModFix/>
          </a:blip>
          <a:srcRect b="8634" l="0" r="0" t="0"/>
          <a:stretch/>
        </p:blipFill>
        <p:spPr>
          <a:xfrm>
            <a:off x="257175" y="174350"/>
            <a:ext cx="1241850" cy="1134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1" name="Google Shape;141;p24" title="wheel-of-emotions_1.png"/>
          <p:cNvPicPr preferRelativeResize="0"/>
          <p:nvPr/>
        </p:nvPicPr>
        <p:blipFill rotWithShape="1">
          <a:blip r:embed="rId3">
            <a:alphaModFix/>
          </a:blip>
          <a:srcRect b="94644" l="-7990" r="7990" t="-16441"/>
          <a:stretch/>
        </p:blipFill>
        <p:spPr>
          <a:xfrm>
            <a:off x="3376825" y="-971975"/>
            <a:ext cx="5261350" cy="15123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42" name="Google Shape;142;p24" title="wheel-of-emotions_1.png"/>
          <p:cNvPicPr preferRelativeResize="0"/>
          <p:nvPr/>
        </p:nvPicPr>
        <p:blipFill rotWithShape="1">
          <a:blip r:embed="rId3">
            <a:alphaModFix/>
          </a:blip>
          <a:srcRect b="80429" l="20780" r="13749" t="0"/>
          <a:stretch/>
        </p:blipFill>
        <p:spPr>
          <a:xfrm>
            <a:off x="5909551" y="3612225"/>
            <a:ext cx="3162700" cy="12467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7" name="Google Shape;147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48" name="Google Shape;148;p2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16075" y="3956375"/>
            <a:ext cx="1011402" cy="354000"/>
          </a:xfrm>
          <a:prstGeom prst="rect">
            <a:avLst/>
          </a:prstGeom>
          <a:noFill/>
          <a:ln>
            <a:noFill/>
          </a:ln>
        </p:spPr>
      </p:pic>
      <p:sp>
        <p:nvSpPr>
          <p:cNvPr id="149" name="Google Shape;149;p25"/>
          <p:cNvSpPr txBox="1"/>
          <p:nvPr/>
        </p:nvSpPr>
        <p:spPr>
          <a:xfrm>
            <a:off x="123225" y="4310363"/>
            <a:ext cx="34512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2E7D32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All curriculum materials are licensed </a:t>
            </a:r>
            <a:br>
              <a:rPr lang="en" sz="1000">
                <a:solidFill>
                  <a:srgbClr val="2E7D32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</a:br>
            <a:r>
              <a:rPr lang="en" sz="1000">
                <a:solidFill>
                  <a:srgbClr val="2E7D32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under a </a:t>
            </a:r>
            <a:r>
              <a:rPr lang="en" sz="1000">
                <a:solidFill>
                  <a:srgbClr val="2E7D3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Creative Commons Attribution- NonCommercial 4.0 International License</a:t>
            </a:r>
            <a:r>
              <a:rPr lang="en" sz="1000">
                <a:solidFill>
                  <a:srgbClr val="2E7D32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.</a:t>
            </a:r>
            <a:endParaRPr sz="1000">
              <a:solidFill>
                <a:srgbClr val="2E7D3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150" name="Google Shape;150;p2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304950" y="223725"/>
            <a:ext cx="1673098" cy="1035889"/>
          </a:xfrm>
          <a:prstGeom prst="rect">
            <a:avLst/>
          </a:prstGeom>
          <a:noFill/>
          <a:ln>
            <a:noFill/>
          </a:ln>
        </p:spPr>
      </p:pic>
      <p:sp>
        <p:nvSpPr>
          <p:cNvPr id="151" name="Google Shape;151;p25"/>
          <p:cNvSpPr txBox="1"/>
          <p:nvPr/>
        </p:nvSpPr>
        <p:spPr>
          <a:xfrm>
            <a:off x="41550" y="1202215"/>
            <a:ext cx="16731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800">
                <a:solidFill>
                  <a:schemeClr val="lt1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7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dayofclimate.mit.edu</a:t>
            </a:r>
            <a:endParaRPr b="1"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52" name="Google Shape;152;p25"/>
          <p:cNvPicPr preferRelativeResize="0"/>
          <p:nvPr/>
        </p:nvPicPr>
        <p:blipFill rotWithShape="1">
          <a:blip r:embed="rId8">
            <a:alphaModFix/>
          </a:blip>
          <a:srcRect b="8634" l="0" r="0" t="0"/>
          <a:stretch/>
        </p:blipFill>
        <p:spPr>
          <a:xfrm>
            <a:off x="257175" y="174350"/>
            <a:ext cx="1241850" cy="1134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3" name="Google Shape;153;p25" title="STOCK-AND-FLOW.png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620804" y="0"/>
            <a:ext cx="7902392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8" name="Google Shape;158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59" name="Google Shape;159;p2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304950" y="223725"/>
            <a:ext cx="1673098" cy="1035889"/>
          </a:xfrm>
          <a:prstGeom prst="rect">
            <a:avLst/>
          </a:prstGeom>
          <a:noFill/>
          <a:ln>
            <a:noFill/>
          </a:ln>
        </p:spPr>
      </p:pic>
      <p:pic>
        <p:nvPicPr>
          <p:cNvPr id="160" name="Google Shape;160;p2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514600" y="0"/>
            <a:ext cx="41148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1" name="Google Shape;161;p26"/>
          <p:cNvPicPr preferRelativeResize="0"/>
          <p:nvPr/>
        </p:nvPicPr>
        <p:blipFill rotWithShape="1">
          <a:blip r:embed="rId6">
            <a:alphaModFix/>
          </a:blip>
          <a:srcRect b="8634" l="0" r="0" t="0"/>
          <a:stretch/>
        </p:blipFill>
        <p:spPr>
          <a:xfrm>
            <a:off x="257175" y="174350"/>
            <a:ext cx="1241850" cy="1134650"/>
          </a:xfrm>
          <a:prstGeom prst="rect">
            <a:avLst/>
          </a:prstGeom>
          <a:noFill/>
          <a:ln>
            <a:noFill/>
          </a:ln>
        </p:spPr>
      </p:pic>
      <p:sp>
        <p:nvSpPr>
          <p:cNvPr id="162" name="Google Shape;162;p26"/>
          <p:cNvSpPr txBox="1"/>
          <p:nvPr/>
        </p:nvSpPr>
        <p:spPr>
          <a:xfrm>
            <a:off x="41550" y="1202215"/>
            <a:ext cx="16731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800">
                <a:solidFill>
                  <a:schemeClr val="lt1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7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dayofclimate.mit.edu</a:t>
            </a:r>
            <a:endParaRPr b="1"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7" name="Google Shape;167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68" name="Google Shape;168;p27" title="Screenshot 2026-07-07 at 8.52.11 AM.png"/>
          <p:cNvPicPr preferRelativeResize="0"/>
          <p:nvPr/>
        </p:nvPicPr>
        <p:blipFill rotWithShape="1">
          <a:blip r:embed="rId4">
            <a:alphaModFix/>
          </a:blip>
          <a:srcRect b="8844" l="32977" r="33911" t="12471"/>
          <a:stretch/>
        </p:blipFill>
        <p:spPr>
          <a:xfrm>
            <a:off x="2837896" y="0"/>
            <a:ext cx="3358879" cy="51831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69" name="Google Shape;169;p2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304950" y="223725"/>
            <a:ext cx="1673098" cy="1035889"/>
          </a:xfrm>
          <a:prstGeom prst="rect">
            <a:avLst/>
          </a:prstGeom>
          <a:noFill/>
          <a:ln>
            <a:noFill/>
          </a:ln>
        </p:spPr>
      </p:pic>
      <p:pic>
        <p:nvPicPr>
          <p:cNvPr id="170" name="Google Shape;170;p27"/>
          <p:cNvPicPr preferRelativeResize="0"/>
          <p:nvPr/>
        </p:nvPicPr>
        <p:blipFill rotWithShape="1">
          <a:blip r:embed="rId6">
            <a:alphaModFix/>
          </a:blip>
          <a:srcRect b="8634" l="0" r="0" t="0"/>
          <a:stretch/>
        </p:blipFill>
        <p:spPr>
          <a:xfrm>
            <a:off x="257175" y="174350"/>
            <a:ext cx="1241850" cy="1134650"/>
          </a:xfrm>
          <a:prstGeom prst="rect">
            <a:avLst/>
          </a:prstGeom>
          <a:noFill/>
          <a:ln>
            <a:noFill/>
          </a:ln>
        </p:spPr>
      </p:pic>
      <p:sp>
        <p:nvSpPr>
          <p:cNvPr id="171" name="Google Shape;171;p27"/>
          <p:cNvSpPr txBox="1"/>
          <p:nvPr/>
        </p:nvSpPr>
        <p:spPr>
          <a:xfrm>
            <a:off x="41550" y="1202215"/>
            <a:ext cx="16731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800">
                <a:solidFill>
                  <a:schemeClr val="lt1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7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dayofclimate.mit.edu</a:t>
            </a:r>
            <a:endParaRPr b="1"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6" name="Google Shape;176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77" name="Google Shape;177;p28" title="Systems-iceberg_1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862496" y="-109450"/>
            <a:ext cx="3419028" cy="52529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78" name="Google Shape;178;p2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304950" y="223725"/>
            <a:ext cx="1673098" cy="1035889"/>
          </a:xfrm>
          <a:prstGeom prst="rect">
            <a:avLst/>
          </a:prstGeom>
          <a:noFill/>
          <a:ln>
            <a:noFill/>
          </a:ln>
        </p:spPr>
      </p:pic>
      <p:pic>
        <p:nvPicPr>
          <p:cNvPr id="179" name="Google Shape;179;p28"/>
          <p:cNvPicPr preferRelativeResize="0"/>
          <p:nvPr/>
        </p:nvPicPr>
        <p:blipFill rotWithShape="1">
          <a:blip r:embed="rId6">
            <a:alphaModFix/>
          </a:blip>
          <a:srcRect b="8634" l="0" r="0" t="0"/>
          <a:stretch/>
        </p:blipFill>
        <p:spPr>
          <a:xfrm>
            <a:off x="257175" y="174350"/>
            <a:ext cx="1241850" cy="1134650"/>
          </a:xfrm>
          <a:prstGeom prst="rect">
            <a:avLst/>
          </a:prstGeom>
          <a:noFill/>
          <a:ln>
            <a:noFill/>
          </a:ln>
        </p:spPr>
      </p:pic>
      <p:sp>
        <p:nvSpPr>
          <p:cNvPr id="180" name="Google Shape;180;p28"/>
          <p:cNvSpPr txBox="1"/>
          <p:nvPr/>
        </p:nvSpPr>
        <p:spPr>
          <a:xfrm>
            <a:off x="41550" y="1202215"/>
            <a:ext cx="16731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800">
                <a:solidFill>
                  <a:schemeClr val="lt1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7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dayofclimate.mit.edu</a:t>
            </a:r>
            <a:endParaRPr b="1"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5" name="Google Shape;185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6075" y="3956375"/>
            <a:ext cx="1011402" cy="354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6" name="Google Shape;186;p2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304950" y="223725"/>
            <a:ext cx="1673098" cy="1035889"/>
          </a:xfrm>
          <a:prstGeom prst="rect">
            <a:avLst/>
          </a:prstGeom>
          <a:noFill/>
          <a:ln>
            <a:noFill/>
          </a:ln>
        </p:spPr>
      </p:pic>
      <p:sp>
        <p:nvSpPr>
          <p:cNvPr id="187" name="Google Shape;187;p29"/>
          <p:cNvSpPr txBox="1"/>
          <p:nvPr/>
        </p:nvSpPr>
        <p:spPr>
          <a:xfrm>
            <a:off x="41550" y="1202215"/>
            <a:ext cx="16731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800">
                <a:solidFill>
                  <a:schemeClr val="lt1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dayofclimate.mit.edu</a:t>
            </a:r>
            <a:endParaRPr b="1"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88" name="Google Shape;188;p29"/>
          <p:cNvPicPr preferRelativeResize="0"/>
          <p:nvPr/>
        </p:nvPicPr>
        <p:blipFill rotWithShape="1">
          <a:blip r:embed="rId6">
            <a:alphaModFix/>
          </a:blip>
          <a:srcRect b="8634" l="0" r="0" t="0"/>
          <a:stretch/>
        </p:blipFill>
        <p:spPr>
          <a:xfrm>
            <a:off x="257175" y="174350"/>
            <a:ext cx="1241850" cy="1134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9" name="Google Shape;189;p29" title="wheel-of-emotions_1.png"/>
          <p:cNvPicPr preferRelativeResize="0"/>
          <p:nvPr/>
        </p:nvPicPr>
        <p:blipFill rotWithShape="1">
          <a:blip r:embed="rId7">
            <a:alphaModFix/>
          </a:blip>
          <a:srcRect b="94644" l="-7990" r="7990" t="-16441"/>
          <a:stretch/>
        </p:blipFill>
        <p:spPr>
          <a:xfrm>
            <a:off x="3376825" y="-971975"/>
            <a:ext cx="5261350" cy="15123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90" name="Google Shape;190;p29" title="Copy of Creative Tension 2.jpg"/>
          <p:cNvPicPr preferRelativeResize="0"/>
          <p:nvPr/>
        </p:nvPicPr>
        <p:blipFill rotWithShape="1">
          <a:blip r:embed="rId8">
            <a:alphaModFix/>
          </a:blip>
          <a:srcRect b="13313" l="0" r="0" t="17092"/>
          <a:stretch/>
        </p:blipFill>
        <p:spPr>
          <a:xfrm>
            <a:off x="2281824" y="39775"/>
            <a:ext cx="5453475" cy="5063951"/>
          </a:xfrm>
          <a:prstGeom prst="rect">
            <a:avLst/>
          </a:prstGeom>
          <a:noFill/>
          <a:ln>
            <a:noFill/>
          </a:ln>
        </p:spPr>
      </p:pic>
      <p:sp>
        <p:nvSpPr>
          <p:cNvPr id="191" name="Google Shape;191;p29"/>
          <p:cNvSpPr txBox="1"/>
          <p:nvPr/>
        </p:nvSpPr>
        <p:spPr>
          <a:xfrm>
            <a:off x="123225" y="4310363"/>
            <a:ext cx="34512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2E7D32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All curriculum materials are licensed </a:t>
            </a:r>
            <a:br>
              <a:rPr lang="en" sz="1000">
                <a:solidFill>
                  <a:srgbClr val="2E7D32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</a:br>
            <a:r>
              <a:rPr lang="en" sz="1000">
                <a:solidFill>
                  <a:srgbClr val="2E7D32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under a </a:t>
            </a:r>
            <a:r>
              <a:rPr lang="en" sz="1000">
                <a:solidFill>
                  <a:srgbClr val="2E7D3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9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Creative Commons Attribution- NonCommercial 4.0 International License</a:t>
            </a:r>
            <a:r>
              <a:rPr lang="en" sz="1000">
                <a:solidFill>
                  <a:srgbClr val="2E7D32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.</a:t>
            </a:r>
            <a:endParaRPr sz="1000">
              <a:solidFill>
                <a:srgbClr val="2E7D3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6" name="Google Shape;196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97" name="Google Shape;197;p3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93946" y="0"/>
            <a:ext cx="7956106" cy="51434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2" name="Google Shape;202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03" name="Google Shape;203;p31" title="mandala-for-systems-change_3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68062" y="-34325"/>
            <a:ext cx="8007875" cy="5212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8" name="Google Shape;208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09" name="Google Shape;209;p3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000250" y="0"/>
            <a:ext cx="51435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4" name="Google Shape;214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15" name="Google Shape;215;p3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41148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16" name="Google Shape;216;p33"/>
          <p:cNvSpPr txBox="1"/>
          <p:nvPr/>
        </p:nvSpPr>
        <p:spPr>
          <a:xfrm>
            <a:off x="0" y="0"/>
            <a:ext cx="25758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7" name="Google Shape;217;p33"/>
          <p:cNvSpPr txBox="1"/>
          <p:nvPr/>
        </p:nvSpPr>
        <p:spPr>
          <a:xfrm>
            <a:off x="4325975" y="559500"/>
            <a:ext cx="4759200" cy="402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rgbClr val="333333"/>
                </a:solidFill>
                <a:highlight>
                  <a:schemeClr val="lt1"/>
                </a:highlight>
                <a:latin typeface="Montserrat"/>
                <a:ea typeface="Montserrat"/>
                <a:cs typeface="Montserrat"/>
                <a:sym typeface="Montserrat"/>
              </a:rPr>
              <a:t>Compassionate Climate Program </a:t>
            </a:r>
            <a:endParaRPr sz="3000">
              <a:solidFill>
                <a:srgbClr val="333333"/>
              </a:solidFill>
              <a:highlight>
                <a:schemeClr val="lt1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b="1" lang="en" sz="1650">
                <a:solidFill>
                  <a:srgbClr val="333333"/>
                </a:solidFill>
                <a:highlight>
                  <a:schemeClr val="lt1"/>
                </a:highlight>
                <a:latin typeface="Montserrat"/>
                <a:ea typeface="Montserrat"/>
                <a:cs typeface="Montserrat"/>
                <a:sym typeface="Montserrat"/>
              </a:rPr>
              <a:t>September 21 - November 23, 2026</a:t>
            </a:r>
            <a:endParaRPr b="1" sz="1650">
              <a:solidFill>
                <a:srgbClr val="333333"/>
              </a:solidFill>
              <a:highlight>
                <a:schemeClr val="lt1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40000"/>
              </a:lnSpc>
              <a:spcBef>
                <a:spcPts val="20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333333"/>
                </a:solidFill>
                <a:highlight>
                  <a:schemeClr val="lt1"/>
                </a:highlight>
                <a:latin typeface="Montserrat"/>
                <a:ea typeface="Montserrat"/>
                <a:cs typeface="Montserrat"/>
                <a:sym typeface="Montserrat"/>
              </a:rPr>
              <a:t>Designed, held and facilitated by the Center for Systems Awareness </a:t>
            </a:r>
            <a:endParaRPr sz="1500">
              <a:solidFill>
                <a:srgbClr val="333333"/>
              </a:solidFill>
              <a:highlight>
                <a:schemeClr val="lt1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40000"/>
              </a:lnSpc>
              <a:spcBef>
                <a:spcPts val="20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333333"/>
                </a:solidFill>
                <a:highlight>
                  <a:schemeClr val="lt1"/>
                </a:highlight>
                <a:latin typeface="Montserrat"/>
                <a:ea typeface="Montserrat"/>
                <a:cs typeface="Montserrat"/>
                <a:sym typeface="Montserrat"/>
              </a:rPr>
              <a:t>Youth Leadership Team &amp; Peter Senge</a:t>
            </a:r>
            <a:endParaRPr sz="1500">
              <a:solidFill>
                <a:srgbClr val="333333"/>
              </a:solidFill>
              <a:highlight>
                <a:schemeClr val="lt1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40000"/>
              </a:lnSpc>
              <a:spcBef>
                <a:spcPts val="200"/>
              </a:spcBef>
              <a:spcAft>
                <a:spcPts val="0"/>
              </a:spcAft>
              <a:buNone/>
            </a:pPr>
            <a:r>
              <a:t/>
            </a:r>
            <a:endParaRPr sz="1500">
              <a:solidFill>
                <a:srgbClr val="333333"/>
              </a:solidFill>
              <a:highlight>
                <a:schemeClr val="lt1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40000"/>
              </a:lnSpc>
              <a:spcBef>
                <a:spcPts val="20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333333"/>
                </a:solidFill>
                <a:highlight>
                  <a:schemeClr val="lt1"/>
                </a:highlight>
                <a:latin typeface="Montserrat"/>
                <a:ea typeface="Montserrat"/>
                <a:cs typeface="Montserrat"/>
                <a:sym typeface="Montserrat"/>
              </a:rPr>
              <a:t>Register by August 31</a:t>
            </a:r>
            <a:endParaRPr sz="1500">
              <a:solidFill>
                <a:srgbClr val="333333"/>
              </a:solidFill>
              <a:highlight>
                <a:schemeClr val="lt1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20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dk1"/>
                </a:solidFill>
                <a:highlight>
                  <a:schemeClr val="lt1"/>
                </a:highlight>
                <a:latin typeface="Montserrat"/>
                <a:ea typeface="Montserrat"/>
                <a:cs typeface="Montserrat"/>
                <a:sym typeface="Montserrat"/>
              </a:rPr>
              <a:t>systemsawareness.org/program/climate-fall2026</a:t>
            </a:r>
            <a:endParaRPr b="1">
              <a:solidFill>
                <a:schemeClr val="dk1"/>
              </a:solidFill>
              <a:highlight>
                <a:schemeClr val="lt1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40000"/>
              </a:lnSpc>
              <a:spcBef>
                <a:spcPts val="0"/>
              </a:spcBef>
              <a:spcAft>
                <a:spcPts val="200"/>
              </a:spcAft>
              <a:buNone/>
            </a:pPr>
            <a:r>
              <a:t/>
            </a:r>
            <a:endParaRPr sz="1500">
              <a:solidFill>
                <a:srgbClr val="333333"/>
              </a:solidFill>
              <a:highlight>
                <a:srgbClr val="FFFFFF"/>
              </a:highlight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" name="Google Shape;71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72" name="Google Shape;72;p16"/>
          <p:cNvSpPr txBox="1"/>
          <p:nvPr>
            <p:ph idx="4294967295" type="title"/>
          </p:nvPr>
        </p:nvSpPr>
        <p:spPr>
          <a:xfrm>
            <a:off x="135000" y="777075"/>
            <a:ext cx="8874000" cy="115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t/>
            </a:r>
            <a:endParaRPr sz="21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b="1" lang="en" sz="3500">
                <a:latin typeface="Montserrat"/>
                <a:ea typeface="Montserrat"/>
                <a:cs typeface="Montserrat"/>
                <a:sym typeface="Montserrat"/>
              </a:rPr>
              <a:t>How do communities </a:t>
            </a:r>
            <a:endParaRPr b="1" sz="35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b="1" lang="en" sz="3500">
                <a:latin typeface="Montserrat"/>
                <a:ea typeface="Montserrat"/>
                <a:cs typeface="Montserrat"/>
                <a:sym typeface="Montserrat"/>
              </a:rPr>
              <a:t>navigate complex change? </a:t>
            </a:r>
            <a:endParaRPr b="1" sz="35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t/>
            </a:r>
            <a:endParaRPr b="1" sz="35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3500">
                <a:latin typeface="Montserrat"/>
                <a:ea typeface="Montserrat"/>
                <a:cs typeface="Montserrat"/>
                <a:sym typeface="Montserrat"/>
              </a:rPr>
              <a:t>How do we study </a:t>
            </a:r>
            <a:endParaRPr sz="35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3500">
                <a:latin typeface="Montserrat"/>
                <a:ea typeface="Montserrat"/>
                <a:cs typeface="Montserrat"/>
                <a:sym typeface="Montserrat"/>
              </a:rPr>
              <a:t>system change in the making?</a:t>
            </a:r>
            <a:endParaRPr sz="3200"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2" name="Google Shape;222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23" name="Google Shape;223;p34" title="Screenshot 2026-07-07 at 9.25.23 AM.png"/>
          <p:cNvPicPr preferRelativeResize="0"/>
          <p:nvPr/>
        </p:nvPicPr>
        <p:blipFill rotWithShape="1">
          <a:blip r:embed="rId4">
            <a:alphaModFix/>
          </a:blip>
          <a:srcRect b="0" l="0" r="0" t="7877"/>
          <a:stretch/>
        </p:blipFill>
        <p:spPr>
          <a:xfrm>
            <a:off x="329163" y="33413"/>
            <a:ext cx="8485673" cy="50766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8" name="Google Shape;228;p3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229" name="Google Shape;229;p35"/>
          <p:cNvSpPr txBox="1"/>
          <p:nvPr/>
        </p:nvSpPr>
        <p:spPr>
          <a:xfrm>
            <a:off x="41550" y="1202215"/>
            <a:ext cx="16731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800">
                <a:solidFill>
                  <a:schemeClr val="lt1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dayofclimate.mit.edu</a:t>
            </a:r>
            <a:endParaRPr b="1"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30" name="Google Shape;230;p35"/>
          <p:cNvSpPr txBox="1"/>
          <p:nvPr/>
        </p:nvSpPr>
        <p:spPr>
          <a:xfrm>
            <a:off x="543650" y="1510025"/>
            <a:ext cx="7605000" cy="196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45720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200">
              <a:solidFill>
                <a:srgbClr val="2E7D3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45720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200">
                <a:solidFill>
                  <a:srgbClr val="2E7D32"/>
                </a:solidFill>
                <a:latin typeface="Montserrat"/>
                <a:ea typeface="Montserrat"/>
                <a:cs typeface="Montserrat"/>
                <a:sym typeface="Montserrat"/>
              </a:rPr>
              <a:t>To access the </a:t>
            </a:r>
            <a:r>
              <a:rPr b="1" lang="en" sz="2200">
                <a:solidFill>
                  <a:srgbClr val="2E7D32"/>
                </a:solidFill>
                <a:latin typeface="Montserrat"/>
                <a:ea typeface="Montserrat"/>
                <a:cs typeface="Montserrat"/>
                <a:sym typeface="Montserrat"/>
              </a:rPr>
              <a:t>interactive</a:t>
            </a:r>
            <a:r>
              <a:rPr b="1" lang="en" sz="2200">
                <a:solidFill>
                  <a:srgbClr val="2E7D32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b="1" lang="en" sz="2200">
                <a:solidFill>
                  <a:srgbClr val="2E7D32"/>
                </a:solidFill>
                <a:latin typeface="Montserrat"/>
                <a:ea typeface="Montserrat"/>
                <a:cs typeface="Montserrat"/>
                <a:sym typeface="Montserrat"/>
              </a:rPr>
              <a:t>curriculum </a:t>
            </a:r>
            <a:endParaRPr b="1" sz="2200">
              <a:solidFill>
                <a:srgbClr val="2E7D3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45720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200">
                <a:solidFill>
                  <a:srgbClr val="2E7D32"/>
                </a:solidFill>
                <a:latin typeface="Montserrat"/>
                <a:ea typeface="Montserrat"/>
                <a:cs typeface="Montserrat"/>
                <a:sym typeface="Montserrat"/>
              </a:rPr>
              <a:t>&amp; educator resources,</a:t>
            </a:r>
            <a:r>
              <a:rPr b="1" lang="en" sz="2200">
                <a:solidFill>
                  <a:srgbClr val="2E7D32"/>
                </a:solidFill>
                <a:latin typeface="Montserrat"/>
                <a:ea typeface="Montserrat"/>
                <a:cs typeface="Montserrat"/>
                <a:sym typeface="Montserrat"/>
              </a:rPr>
              <a:t> visit:</a:t>
            </a:r>
            <a:endParaRPr b="1" sz="2200">
              <a:solidFill>
                <a:srgbClr val="2E7D3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45720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200">
              <a:solidFill>
                <a:srgbClr val="2E7D3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45720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3000">
                <a:solidFill>
                  <a:srgbClr val="2E7D32"/>
                </a:solidFill>
                <a:latin typeface="Montserrat"/>
                <a:ea typeface="Montserrat"/>
                <a:cs typeface="Montserrat"/>
                <a:sym typeface="Montserrat"/>
              </a:rPr>
              <a:t>https://bit.ly/climate-mit</a:t>
            </a:r>
            <a:endParaRPr b="1" sz="3000">
              <a:solidFill>
                <a:srgbClr val="2E7D3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5300">
              <a:solidFill>
                <a:srgbClr val="2E7D3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31" name="Google Shape;231;p35"/>
          <p:cNvSpPr txBox="1"/>
          <p:nvPr/>
        </p:nvSpPr>
        <p:spPr>
          <a:xfrm>
            <a:off x="124175" y="4640411"/>
            <a:ext cx="4195500" cy="316500"/>
          </a:xfrm>
          <a:prstGeom prst="rect">
            <a:avLst/>
          </a:prstGeom>
          <a:noFill/>
          <a:ln>
            <a:noFill/>
          </a:ln>
        </p:spPr>
        <p:txBody>
          <a:bodyPr anchorCtr="0" anchor="t" bIns="62525" lIns="62525" spcFirstLastPara="1" rIns="62525" wrap="square" tIns="625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5">
                <a:solidFill>
                  <a:srgbClr val="2E7D32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LanaCook@mit.edu</a:t>
            </a:r>
            <a:endParaRPr sz="1505">
              <a:solidFill>
                <a:srgbClr val="2E7D3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232" name="Google Shape;232;p35"/>
          <p:cNvPicPr preferRelativeResize="0"/>
          <p:nvPr/>
        </p:nvPicPr>
        <p:blipFill rotWithShape="1">
          <a:blip r:embed="rId6">
            <a:alphaModFix/>
          </a:blip>
          <a:srcRect b="8634" l="0" r="0" t="0"/>
          <a:stretch/>
        </p:blipFill>
        <p:spPr>
          <a:xfrm>
            <a:off x="257175" y="174350"/>
            <a:ext cx="1241850" cy="1134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3" name="Google Shape;233;p35" title="SAL_sub-brand_lockup_two-line_rgb_white.pn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215130" y="4290274"/>
            <a:ext cx="1847076" cy="316563"/>
          </a:xfrm>
          <a:prstGeom prst="rect">
            <a:avLst/>
          </a:prstGeom>
          <a:noFill/>
          <a:ln>
            <a:noFill/>
          </a:ln>
        </p:spPr>
      </p:pic>
      <p:sp>
        <p:nvSpPr>
          <p:cNvPr id="234" name="Google Shape;234;p35"/>
          <p:cNvSpPr txBox="1"/>
          <p:nvPr/>
        </p:nvSpPr>
        <p:spPr>
          <a:xfrm>
            <a:off x="3680876" y="4159025"/>
            <a:ext cx="5347500" cy="462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rgbClr val="2E7D3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2200">
              <a:solidFill>
                <a:srgbClr val="2E7D3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235" name="Google Shape;235;p35" title="Qq76hWfrJsq86tC_The Systems That Shape Climate Change.png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3630738" y="3101025"/>
            <a:ext cx="1882525" cy="1882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" name="Google Shape;77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6075" y="3956375"/>
            <a:ext cx="1011402" cy="354000"/>
          </a:xfrm>
          <a:prstGeom prst="rect">
            <a:avLst/>
          </a:prstGeom>
          <a:noFill/>
          <a:ln>
            <a:noFill/>
          </a:ln>
        </p:spPr>
      </p:pic>
      <p:sp>
        <p:nvSpPr>
          <p:cNvPr id="78" name="Google Shape;78;p17"/>
          <p:cNvSpPr txBox="1"/>
          <p:nvPr/>
        </p:nvSpPr>
        <p:spPr>
          <a:xfrm>
            <a:off x="123225" y="4310363"/>
            <a:ext cx="34512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2E7D32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All curriculum materials are licensed </a:t>
            </a:r>
            <a:br>
              <a:rPr lang="en" sz="1000">
                <a:solidFill>
                  <a:srgbClr val="2E7D32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</a:br>
            <a:r>
              <a:rPr lang="en" sz="1000">
                <a:solidFill>
                  <a:srgbClr val="2E7D32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under a </a:t>
            </a:r>
            <a:r>
              <a:rPr lang="en" sz="1000">
                <a:solidFill>
                  <a:srgbClr val="2E7D3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Creative Commons Attribution- NonCommercial 4.0 International License</a:t>
            </a:r>
            <a:r>
              <a:rPr lang="en" sz="1000">
                <a:solidFill>
                  <a:srgbClr val="2E7D32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.</a:t>
            </a:r>
            <a:endParaRPr sz="1000">
              <a:solidFill>
                <a:srgbClr val="2E7D3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79" name="Google Shape;79;p1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304950" y="223725"/>
            <a:ext cx="1673098" cy="1035889"/>
          </a:xfrm>
          <a:prstGeom prst="rect">
            <a:avLst/>
          </a:prstGeom>
          <a:noFill/>
          <a:ln>
            <a:noFill/>
          </a:ln>
        </p:spPr>
      </p:pic>
      <p:sp>
        <p:nvSpPr>
          <p:cNvPr id="80" name="Google Shape;80;p17"/>
          <p:cNvSpPr txBox="1"/>
          <p:nvPr/>
        </p:nvSpPr>
        <p:spPr>
          <a:xfrm>
            <a:off x="41550" y="1202215"/>
            <a:ext cx="16731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800">
                <a:solidFill>
                  <a:schemeClr val="lt1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dayofclimate.mit.edu</a:t>
            </a:r>
            <a:endParaRPr b="1"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81" name="Google Shape;81;p17"/>
          <p:cNvPicPr preferRelativeResize="0"/>
          <p:nvPr/>
        </p:nvPicPr>
        <p:blipFill rotWithShape="1">
          <a:blip r:embed="rId7">
            <a:alphaModFix/>
          </a:blip>
          <a:srcRect b="8634" l="0" r="0" t="0"/>
          <a:stretch/>
        </p:blipFill>
        <p:spPr>
          <a:xfrm>
            <a:off x="257175" y="174350"/>
            <a:ext cx="1241850" cy="1134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2" name="Google Shape;82;p17" title="wheel-of-emotions_1.png"/>
          <p:cNvPicPr preferRelativeResize="0"/>
          <p:nvPr/>
        </p:nvPicPr>
        <p:blipFill rotWithShape="1">
          <a:blip r:embed="rId8">
            <a:alphaModFix/>
          </a:blip>
          <a:srcRect b="94644" l="-7990" r="7990" t="-16441"/>
          <a:stretch/>
        </p:blipFill>
        <p:spPr>
          <a:xfrm>
            <a:off x="3376825" y="-971975"/>
            <a:ext cx="5261350" cy="1512351"/>
          </a:xfrm>
          <a:prstGeom prst="rect">
            <a:avLst/>
          </a:prstGeom>
          <a:noFill/>
          <a:ln>
            <a:noFill/>
          </a:ln>
        </p:spPr>
      </p:pic>
      <p:pic>
        <p:nvPicPr>
          <p:cNvPr id="83" name="Google Shape;83;p17" title="En-Roads-Screenshot-2.2.2026.png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70338" y="0"/>
            <a:ext cx="9003325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" name="Google Shape;88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89" name="Google Shape;89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16075" y="3956375"/>
            <a:ext cx="1011402" cy="354000"/>
          </a:xfrm>
          <a:prstGeom prst="rect">
            <a:avLst/>
          </a:prstGeom>
          <a:noFill/>
          <a:ln>
            <a:noFill/>
          </a:ln>
        </p:spPr>
      </p:pic>
      <p:sp>
        <p:nvSpPr>
          <p:cNvPr id="90" name="Google Shape;90;p18"/>
          <p:cNvSpPr txBox="1"/>
          <p:nvPr/>
        </p:nvSpPr>
        <p:spPr>
          <a:xfrm>
            <a:off x="123225" y="4310363"/>
            <a:ext cx="34512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2E7D32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All curriculum materials are licensed </a:t>
            </a:r>
            <a:br>
              <a:rPr lang="en" sz="1000">
                <a:solidFill>
                  <a:srgbClr val="2E7D32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</a:br>
            <a:r>
              <a:rPr lang="en" sz="1000">
                <a:solidFill>
                  <a:srgbClr val="2E7D32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under a </a:t>
            </a:r>
            <a:r>
              <a:rPr lang="en" sz="1000">
                <a:solidFill>
                  <a:srgbClr val="2E7D3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Creative Commons Attribution- NonCommercial 4.0 International License</a:t>
            </a:r>
            <a:r>
              <a:rPr lang="en" sz="1000">
                <a:solidFill>
                  <a:srgbClr val="2E7D32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.</a:t>
            </a:r>
            <a:endParaRPr sz="1000">
              <a:solidFill>
                <a:srgbClr val="2E7D3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91" name="Google Shape;91;p1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304950" y="223725"/>
            <a:ext cx="1673098" cy="1035889"/>
          </a:xfrm>
          <a:prstGeom prst="rect">
            <a:avLst/>
          </a:prstGeom>
          <a:noFill/>
          <a:ln>
            <a:noFill/>
          </a:ln>
        </p:spPr>
      </p:pic>
      <p:sp>
        <p:nvSpPr>
          <p:cNvPr id="92" name="Google Shape;92;p18"/>
          <p:cNvSpPr txBox="1"/>
          <p:nvPr/>
        </p:nvSpPr>
        <p:spPr>
          <a:xfrm>
            <a:off x="41550" y="1202215"/>
            <a:ext cx="16731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800">
                <a:solidFill>
                  <a:schemeClr val="lt1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7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dayofclimate.mit.edu</a:t>
            </a:r>
            <a:endParaRPr b="1"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93" name="Google Shape;93;p18"/>
          <p:cNvPicPr preferRelativeResize="0"/>
          <p:nvPr/>
        </p:nvPicPr>
        <p:blipFill rotWithShape="1">
          <a:blip r:embed="rId8">
            <a:alphaModFix/>
          </a:blip>
          <a:srcRect b="8634" l="0" r="0" t="0"/>
          <a:stretch/>
        </p:blipFill>
        <p:spPr>
          <a:xfrm>
            <a:off x="257175" y="174350"/>
            <a:ext cx="1241850" cy="1134650"/>
          </a:xfrm>
          <a:prstGeom prst="rect">
            <a:avLst/>
          </a:prstGeom>
          <a:noFill/>
          <a:ln>
            <a:noFill/>
          </a:ln>
        </p:spPr>
      </p:pic>
      <p:sp>
        <p:nvSpPr>
          <p:cNvPr id="94" name="Google Shape;94;p18"/>
          <p:cNvSpPr txBox="1"/>
          <p:nvPr/>
        </p:nvSpPr>
        <p:spPr>
          <a:xfrm>
            <a:off x="423150" y="1630625"/>
            <a:ext cx="8203200" cy="249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3233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How can</a:t>
            </a:r>
            <a:r>
              <a:rPr lang="en" sz="3233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game- based facilitation of the En-ROADS simulator</a:t>
            </a:r>
            <a:endParaRPr sz="3233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3233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develop learners’ understanding </a:t>
            </a:r>
            <a:endParaRPr sz="3233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3233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of climate systems?</a:t>
            </a:r>
            <a:endParaRPr sz="29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21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A4D6A7"/>
        </a:solidFill>
      </p:bgPr>
    </p:bg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9"/>
          <p:cNvSpPr txBox="1"/>
          <p:nvPr>
            <p:ph type="title"/>
          </p:nvPr>
        </p:nvSpPr>
        <p:spPr>
          <a:xfrm>
            <a:off x="2470725" y="574850"/>
            <a:ext cx="63615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45720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Montserrat"/>
                <a:ea typeface="Montserrat"/>
                <a:cs typeface="Montserrat"/>
                <a:sym typeface="Montserrat"/>
              </a:rPr>
              <a:t>systems </a:t>
            </a:r>
            <a:r>
              <a:rPr i="1" lang="en">
                <a:latin typeface="Montserrat"/>
                <a:ea typeface="Montserrat"/>
                <a:cs typeface="Montserrat"/>
                <a:sym typeface="Montserrat"/>
              </a:rPr>
              <a:t>sensing</a:t>
            </a:r>
            <a:r>
              <a:rPr lang="en">
                <a:latin typeface="Montserrat"/>
                <a:ea typeface="Montserrat"/>
                <a:cs typeface="Montserrat"/>
                <a:sym typeface="Montserrat"/>
              </a:rPr>
              <a:t> 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  <a:p>
            <a:pPr indent="45720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Montserrat"/>
                <a:ea typeface="Montserrat"/>
                <a:cs typeface="Montserrat"/>
                <a:sym typeface="Montserrat"/>
              </a:rPr>
              <a:t>+ 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  <a:p>
            <a:pPr indent="45720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39286"/>
              <a:buFont typeface="Arial"/>
              <a:buNone/>
            </a:pPr>
            <a:r>
              <a:rPr lang="en">
                <a:latin typeface="Montserrat"/>
                <a:ea typeface="Montserrat"/>
                <a:cs typeface="Montserrat"/>
                <a:sym typeface="Montserrat"/>
              </a:rPr>
              <a:t>systems </a:t>
            </a:r>
            <a:r>
              <a:rPr i="1" lang="en">
                <a:latin typeface="Montserrat"/>
                <a:ea typeface="Montserrat"/>
                <a:cs typeface="Montserrat"/>
                <a:sym typeface="Montserrat"/>
              </a:rPr>
              <a:t>thinking</a:t>
            </a:r>
            <a:r>
              <a:rPr lang="en">
                <a:latin typeface="Montserrat"/>
                <a:ea typeface="Montserrat"/>
                <a:cs typeface="Montserrat"/>
                <a:sym typeface="Montserrat"/>
              </a:rPr>
              <a:t> 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Montserrat"/>
                <a:ea typeface="Montserrat"/>
                <a:cs typeface="Montserrat"/>
                <a:sym typeface="Montserrat"/>
              </a:rPr>
              <a:t>       = systems awareness 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  <a:p>
            <a:pPr indent="45720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/>
          </a:p>
        </p:txBody>
      </p:sp>
      <p:sp>
        <p:nvSpPr>
          <p:cNvPr id="100" name="Google Shape;100;p19"/>
          <p:cNvSpPr txBox="1"/>
          <p:nvPr>
            <p:ph idx="1" type="body"/>
          </p:nvPr>
        </p:nvSpPr>
        <p:spPr>
          <a:xfrm>
            <a:off x="2630525" y="2980400"/>
            <a:ext cx="6265500" cy="1593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Montserrat"/>
                <a:ea typeface="Montserrat"/>
                <a:cs typeface="Montserrat"/>
                <a:sym typeface="Montserrat"/>
              </a:rPr>
              <a:t>Our ability to sense and understand the </a:t>
            </a:r>
            <a:r>
              <a:rPr b="1" lang="en">
                <a:latin typeface="Montserrat"/>
                <a:ea typeface="Montserrat"/>
                <a:cs typeface="Montserrat"/>
                <a:sym typeface="Montserrat"/>
              </a:rPr>
              <a:t>complexity of interconnected elements</a:t>
            </a:r>
            <a:r>
              <a:rPr lang="en">
                <a:latin typeface="Montserrat"/>
                <a:ea typeface="Montserrat"/>
                <a:cs typeface="Montserrat"/>
                <a:sym typeface="Montserrat"/>
              </a:rPr>
              <a:t> within a given system and discern our capacity to </a:t>
            </a:r>
            <a:r>
              <a:rPr b="1" lang="en">
                <a:latin typeface="Montserrat"/>
                <a:ea typeface="Montserrat"/>
                <a:cs typeface="Montserrat"/>
                <a:sym typeface="Montserrat"/>
              </a:rPr>
              <a:t>enact change</a:t>
            </a:r>
            <a:r>
              <a:rPr lang="en">
                <a:latin typeface="Montserrat"/>
                <a:ea typeface="Montserrat"/>
                <a:cs typeface="Montserrat"/>
                <a:sym typeface="Montserrat"/>
              </a:rPr>
              <a:t> within that interdependence.  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100"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01" name="Google Shape;101;p19"/>
          <p:cNvPicPr preferRelativeResize="0"/>
          <p:nvPr/>
        </p:nvPicPr>
        <p:blipFill rotWithShape="1">
          <a:blip r:embed="rId3">
            <a:alphaModFix/>
          </a:blip>
          <a:srcRect b="13853" l="52655" r="6566" t="0"/>
          <a:stretch/>
        </p:blipFill>
        <p:spPr>
          <a:xfrm>
            <a:off x="419825" y="-47388"/>
            <a:ext cx="1858700" cy="5238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A4D6A7"/>
        </a:solidFill>
      </p:bgPr>
    </p:bg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2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Montserrat"/>
                <a:ea typeface="Montserrat"/>
                <a:cs typeface="Montserrat"/>
                <a:sym typeface="Montserrat"/>
              </a:rPr>
              <a:t>How we think about systems change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07" name="Google Shape;107;p20"/>
          <p:cNvSpPr txBox="1"/>
          <p:nvPr>
            <p:ph idx="1" type="body"/>
          </p:nvPr>
        </p:nvSpPr>
        <p:spPr>
          <a:xfrm>
            <a:off x="4361700" y="1373475"/>
            <a:ext cx="4470600" cy="3423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600">
                <a:latin typeface="Montserrat"/>
                <a:ea typeface="Montserrat"/>
                <a:cs typeface="Montserrat"/>
                <a:sym typeface="Montserrat"/>
              </a:rPr>
              <a:t>How do communities navigate</a:t>
            </a:r>
            <a:r>
              <a:rPr lang="en" sz="1600">
                <a:latin typeface="Montserrat"/>
                <a:ea typeface="Montserrat"/>
                <a:cs typeface="Montserrat"/>
                <a:sym typeface="Montserrat"/>
              </a:rPr>
              <a:t> complex sustaining change across interconnecting systems of:</a:t>
            </a:r>
            <a:endParaRPr sz="16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600">
              <a:latin typeface="Montserrat"/>
              <a:ea typeface="Montserrat"/>
              <a:cs typeface="Montserrat"/>
              <a:sym typeface="Montserrat"/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73737"/>
              </a:buClr>
              <a:buSzPts val="1600"/>
              <a:buFont typeface="Poppins"/>
              <a:buChar char="●"/>
            </a:pPr>
            <a:r>
              <a:rPr b="1" lang="en" sz="1600">
                <a:latin typeface="Montserrat"/>
                <a:ea typeface="Montserrat"/>
                <a:cs typeface="Montserrat"/>
                <a:sym typeface="Montserrat"/>
              </a:rPr>
              <a:t>self</a:t>
            </a:r>
            <a:r>
              <a:rPr lang="en" sz="1600">
                <a:latin typeface="Montserrat"/>
                <a:ea typeface="Montserrat"/>
                <a:cs typeface="Montserrat"/>
                <a:sym typeface="Montserrat"/>
              </a:rPr>
              <a:t>:  personal, emotional, individual </a:t>
            </a:r>
            <a:endParaRPr sz="1600">
              <a:latin typeface="Montserrat"/>
              <a:ea typeface="Montserrat"/>
              <a:cs typeface="Montserrat"/>
              <a:sym typeface="Montserrat"/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73737"/>
              </a:buClr>
              <a:buSzPts val="1600"/>
              <a:buFont typeface="Poppins"/>
              <a:buChar char="●"/>
            </a:pPr>
            <a:r>
              <a:rPr b="1" lang="en" sz="1600">
                <a:latin typeface="Montserrat"/>
                <a:ea typeface="Montserrat"/>
                <a:cs typeface="Montserrat"/>
                <a:sym typeface="Montserrat"/>
              </a:rPr>
              <a:t>relational</a:t>
            </a:r>
            <a:r>
              <a:rPr lang="en" sz="1600">
                <a:latin typeface="Montserrat"/>
                <a:ea typeface="Montserrat"/>
                <a:cs typeface="Montserrat"/>
                <a:sym typeface="Montserrat"/>
              </a:rPr>
              <a:t>: self and others</a:t>
            </a:r>
            <a:endParaRPr sz="1600">
              <a:latin typeface="Montserrat"/>
              <a:ea typeface="Montserrat"/>
              <a:cs typeface="Montserrat"/>
              <a:sym typeface="Montserrat"/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73737"/>
              </a:buClr>
              <a:buSzPts val="1600"/>
              <a:buFont typeface="Poppins"/>
              <a:buChar char="●"/>
            </a:pPr>
            <a:r>
              <a:rPr b="1" lang="en" sz="1600">
                <a:latin typeface="Montserrat"/>
                <a:ea typeface="Montserrat"/>
                <a:cs typeface="Montserrat"/>
                <a:sym typeface="Montserrat"/>
              </a:rPr>
              <a:t>collective</a:t>
            </a:r>
            <a:r>
              <a:rPr lang="en" sz="1600">
                <a:latin typeface="Montserrat"/>
                <a:ea typeface="Montserrat"/>
                <a:cs typeface="Montserrat"/>
                <a:sym typeface="Montserrat"/>
              </a:rPr>
              <a:t>: the larger societal, ecological, and technological realities</a:t>
            </a:r>
            <a:endParaRPr sz="1600"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08" name="Google Shape;108;p20"/>
          <p:cNvPicPr preferRelativeResize="0"/>
          <p:nvPr/>
        </p:nvPicPr>
        <p:blipFill rotWithShape="1">
          <a:blip r:embed="rId3">
            <a:alphaModFix/>
          </a:blip>
          <a:srcRect b="0" l="0" r="24403" t="28505"/>
          <a:stretch/>
        </p:blipFill>
        <p:spPr>
          <a:xfrm>
            <a:off x="311700" y="1482977"/>
            <a:ext cx="3873598" cy="27476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A4D6A7"/>
        </a:solidFill>
      </p:bgPr>
    </p:bg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2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Montserrat"/>
                <a:ea typeface="Montserrat"/>
                <a:cs typeface="Montserrat"/>
                <a:sym typeface="Montserrat"/>
              </a:rPr>
              <a:t>Compassionate Systems Framework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14" name="Google Shape;114;p21"/>
          <p:cNvSpPr txBox="1"/>
          <p:nvPr>
            <p:ph idx="1" type="body"/>
          </p:nvPr>
        </p:nvSpPr>
        <p:spPr>
          <a:xfrm>
            <a:off x="311700" y="1245275"/>
            <a:ext cx="4041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Montserrat"/>
                <a:ea typeface="Montserrat"/>
                <a:cs typeface="Montserrat"/>
                <a:sym typeface="Montserrat"/>
              </a:rPr>
              <a:t>Tools and practices drawn and adapted from fields of </a:t>
            </a:r>
            <a:r>
              <a:rPr b="1" lang="en" sz="1700">
                <a:latin typeface="Montserrat"/>
                <a:ea typeface="Montserrat"/>
                <a:cs typeface="Montserrat"/>
                <a:sym typeface="Montserrat"/>
              </a:rPr>
              <a:t>systems dynamics</a:t>
            </a:r>
            <a:r>
              <a:rPr lang="en" sz="1700">
                <a:latin typeface="Montserrat"/>
                <a:ea typeface="Montserrat"/>
                <a:cs typeface="Montserrat"/>
                <a:sym typeface="Montserrat"/>
              </a:rPr>
              <a:t>, </a:t>
            </a:r>
            <a:r>
              <a:rPr b="1" lang="en">
                <a:latin typeface="Montserrat"/>
                <a:ea typeface="Montserrat"/>
                <a:cs typeface="Montserrat"/>
                <a:sym typeface="Montserrat"/>
              </a:rPr>
              <a:t>o</a:t>
            </a:r>
            <a:r>
              <a:rPr b="1" lang="en" sz="1700">
                <a:latin typeface="Montserrat"/>
                <a:ea typeface="Montserrat"/>
                <a:cs typeface="Montserrat"/>
                <a:sym typeface="Montserrat"/>
              </a:rPr>
              <a:t>rganizational learning, social emotional learning, contemplative and somatic practices.</a:t>
            </a:r>
            <a:endParaRPr b="1" sz="17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7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700">
                <a:latin typeface="Montserrat"/>
                <a:ea typeface="Montserrat"/>
                <a:cs typeface="Montserrat"/>
                <a:sym typeface="Montserrat"/>
              </a:rPr>
              <a:t>Developed by Drs. Peter Senge, Mette Boell, and others through the independent nonprofit </a:t>
            </a:r>
            <a:r>
              <a:rPr b="1" lang="en" sz="1700">
                <a:latin typeface="Montserrat"/>
                <a:ea typeface="Montserrat"/>
                <a:cs typeface="Montserrat"/>
                <a:sym typeface="Montserrat"/>
              </a:rPr>
              <a:t>the Center for Systems Awareness </a:t>
            </a:r>
            <a:r>
              <a:rPr lang="en" sz="1700">
                <a:latin typeface="Montserrat"/>
                <a:ea typeface="Montserrat"/>
                <a:cs typeface="Montserrat"/>
                <a:sym typeface="Montserrat"/>
              </a:rPr>
              <a:t>in collaboration with MIT and others.</a:t>
            </a:r>
            <a:r>
              <a:rPr b="1" lang="en" sz="1700">
                <a:latin typeface="Montserrat"/>
                <a:ea typeface="Montserrat"/>
                <a:cs typeface="Montserrat"/>
                <a:sym typeface="Montserrat"/>
              </a:rPr>
              <a:t> </a:t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15" name="Google Shape;115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359750" y="1017719"/>
            <a:ext cx="1549026" cy="2143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" name="Google Shape;116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466626" y="1166188"/>
            <a:ext cx="1418125" cy="196204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" name="Google Shape;117;p2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513475" y="2775860"/>
            <a:ext cx="1418125" cy="1962018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" name="Google Shape;118;p2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628700" y="2775854"/>
            <a:ext cx="1418125" cy="19620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A4D6A7"/>
        </a:solidFill>
      </p:bgPr>
    </p:bg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22"/>
          <p:cNvSpPr txBox="1"/>
          <p:nvPr>
            <p:ph idx="4294967295" type="title"/>
          </p:nvPr>
        </p:nvSpPr>
        <p:spPr>
          <a:xfrm>
            <a:off x="1133425" y="381725"/>
            <a:ext cx="6478500" cy="3060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333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333">
                <a:latin typeface="Montserrat"/>
                <a:ea typeface="Montserrat"/>
                <a:cs typeface="Montserrat"/>
                <a:sym typeface="Montserrat"/>
              </a:rPr>
              <a:t>How do you make </a:t>
            </a:r>
            <a:r>
              <a:rPr b="1" lang="en" sz="3333">
                <a:latin typeface="Montserrat"/>
                <a:ea typeface="Montserrat"/>
                <a:cs typeface="Montserrat"/>
                <a:sym typeface="Montserrat"/>
              </a:rPr>
              <a:t>complexity</a:t>
            </a:r>
            <a:r>
              <a:rPr lang="en" sz="3333"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b="1" lang="en" sz="3333">
                <a:latin typeface="Montserrat"/>
                <a:ea typeface="Montserrat"/>
                <a:cs typeface="Montserrat"/>
                <a:sym typeface="Montserrat"/>
              </a:rPr>
              <a:t>accessible</a:t>
            </a:r>
            <a:r>
              <a:rPr lang="en" sz="3333">
                <a:latin typeface="Montserrat"/>
                <a:ea typeface="Montserrat"/>
                <a:cs typeface="Montserrat"/>
                <a:sym typeface="Montserrat"/>
              </a:rPr>
              <a:t> and </a:t>
            </a:r>
            <a:r>
              <a:rPr b="1" lang="en" sz="3333">
                <a:latin typeface="Montserrat"/>
                <a:ea typeface="Montserrat"/>
                <a:cs typeface="Montserrat"/>
                <a:sym typeface="Montserrat"/>
              </a:rPr>
              <a:t>fun</a:t>
            </a:r>
            <a:r>
              <a:rPr lang="en" sz="3333">
                <a:latin typeface="Montserrat"/>
                <a:ea typeface="Montserrat"/>
                <a:cs typeface="Montserrat"/>
                <a:sym typeface="Montserrat"/>
              </a:rPr>
              <a:t>? </a:t>
            </a:r>
            <a:endParaRPr sz="3333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333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333">
                <a:latin typeface="Montserrat"/>
                <a:ea typeface="Montserrat"/>
                <a:cs typeface="Montserrat"/>
                <a:sym typeface="Montserrat"/>
              </a:rPr>
              <a:t>How do you attend to learners’ </a:t>
            </a:r>
            <a:r>
              <a:rPr b="1" lang="en" sz="3333">
                <a:latin typeface="Montserrat"/>
                <a:ea typeface="Montserrat"/>
                <a:cs typeface="Montserrat"/>
                <a:sym typeface="Montserrat"/>
              </a:rPr>
              <a:t>emotional landscape</a:t>
            </a:r>
            <a:r>
              <a:rPr lang="en" sz="3333">
                <a:latin typeface="Montserrat"/>
                <a:ea typeface="Montserrat"/>
                <a:cs typeface="Montserrat"/>
                <a:sym typeface="Montserrat"/>
              </a:rPr>
              <a:t> when learning about climate change? </a:t>
            </a:r>
            <a:endParaRPr sz="3333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333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333">
                <a:latin typeface="Montserrat"/>
                <a:ea typeface="Montserrat"/>
                <a:cs typeface="Montserrat"/>
                <a:sym typeface="Montserrat"/>
              </a:rPr>
              <a:t>How do you </a:t>
            </a:r>
            <a:r>
              <a:rPr b="1" lang="en" sz="3333">
                <a:latin typeface="Montserrat"/>
                <a:ea typeface="Montserrat"/>
                <a:cs typeface="Montserrat"/>
                <a:sym typeface="Montserrat"/>
              </a:rPr>
              <a:t>inspire</a:t>
            </a:r>
            <a:r>
              <a:rPr lang="en" sz="3333">
                <a:latin typeface="Montserrat"/>
                <a:ea typeface="Montserrat"/>
                <a:cs typeface="Montserrat"/>
                <a:sym typeface="Montserrat"/>
              </a:rPr>
              <a:t> action? </a:t>
            </a:r>
            <a:endParaRPr sz="3000"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8" name="Google Shape;128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" name="Google Shape;129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304950" y="223725"/>
            <a:ext cx="1673098" cy="1035889"/>
          </a:xfrm>
          <a:prstGeom prst="rect">
            <a:avLst/>
          </a:prstGeom>
          <a:noFill/>
          <a:ln>
            <a:noFill/>
          </a:ln>
        </p:spPr>
      </p:pic>
      <p:sp>
        <p:nvSpPr>
          <p:cNvPr id="130" name="Google Shape;130;p23"/>
          <p:cNvSpPr txBox="1"/>
          <p:nvPr/>
        </p:nvSpPr>
        <p:spPr>
          <a:xfrm>
            <a:off x="423150" y="1630625"/>
            <a:ext cx="8203200" cy="2470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22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Key Learning Objective</a:t>
            </a:r>
            <a:endParaRPr b="1" sz="22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2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To support students in </a:t>
            </a:r>
            <a:r>
              <a:rPr b="1" lang="en" sz="22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exploring the interdependencies </a:t>
            </a:r>
            <a:r>
              <a:rPr lang="en" sz="22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between international climate policies, human behavior, and our</a:t>
            </a:r>
            <a:r>
              <a:rPr b="1" lang="en" sz="22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individual and collective mental models</a:t>
            </a:r>
            <a:r>
              <a:rPr lang="en" sz="22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and perspectives on climate effects and effective mitigation strategies. </a:t>
            </a:r>
            <a:endParaRPr sz="18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